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60" r:id="rId4"/>
    <p:sldId id="277" r:id="rId5"/>
    <p:sldId id="279" r:id="rId6"/>
    <p:sldId id="259" r:id="rId7"/>
    <p:sldId id="261" r:id="rId8"/>
    <p:sldId id="278" r:id="rId9"/>
    <p:sldId id="280" r:id="rId10"/>
    <p:sldId id="281" r:id="rId11"/>
    <p:sldId id="282" r:id="rId12"/>
    <p:sldId id="283" r:id="rId13"/>
    <p:sldId id="284" r:id="rId14"/>
    <p:sldId id="285" r:id="rId15"/>
    <p:sldId id="286" r:id="rId16"/>
    <p:sldId id="287" r:id="rId17"/>
    <p:sldId id="290" r:id="rId18"/>
    <p:sldId id="291" r:id="rId19"/>
    <p:sldId id="288" r:id="rId20"/>
    <p:sldId id="289" r:id="rId21"/>
    <p:sldId id="292"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son, Sara Rachel" initials="BSR" lastIdx="1" clrIdx="0">
    <p:extLst>
      <p:ext uri="{19B8F6BF-5375-455C-9EA6-DF929625EA0E}">
        <p15:presenceInfo xmlns:p15="http://schemas.microsoft.com/office/powerpoint/2012/main" userId="S-1-5-21-2509641344-1052565914-3260824488-537588" providerId="AD"/>
      </p:ext>
    </p:extLst>
  </p:cmAuthor>
  <p:cmAuthor id="2" name="Benson, Sara Rachel" initials="BSR [2]" lastIdx="1" clrIdx="1">
    <p:extLst>
      <p:ext uri="{19B8F6BF-5375-455C-9EA6-DF929625EA0E}">
        <p15:presenceInfo xmlns:p15="http://schemas.microsoft.com/office/powerpoint/2012/main" userId="S::srbenson@illinois.edu::811a9015-2e4f-4437-b210-6e6831c2e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21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815A5-D767-484B-BAE6-DB8903E1AC39}" type="doc">
      <dgm:prSet loTypeId="urn:microsoft.com/office/officeart/2005/8/layout/equation1" loCatId="relationship" qsTypeId="urn:microsoft.com/office/officeart/2005/8/quickstyle/simple1" qsCatId="simple" csTypeId="urn:microsoft.com/office/officeart/2005/8/colors/colorful1" csCatId="colorful" phldr="1"/>
      <dgm:spPr/>
    </dgm:pt>
    <dgm:pt modelId="{AFE5CF82-1F5F-4973-8195-E4E87CC87A8A}">
      <dgm:prSet phldrT="[Text]"/>
      <dgm:spPr/>
      <dgm:t>
        <a:bodyPr/>
        <a:lstStyle/>
        <a:p>
          <a:r>
            <a:rPr lang="en-US" dirty="0"/>
            <a:t>originality</a:t>
          </a:r>
        </a:p>
      </dgm:t>
    </dgm:pt>
    <dgm:pt modelId="{38EEF423-07E3-46F0-87E6-3984DBAC98AE}" type="parTrans" cxnId="{9CEA8432-89A9-4B78-99E4-02BA6BB3A063}">
      <dgm:prSet/>
      <dgm:spPr/>
      <dgm:t>
        <a:bodyPr/>
        <a:lstStyle/>
        <a:p>
          <a:endParaRPr lang="en-US"/>
        </a:p>
      </dgm:t>
    </dgm:pt>
    <dgm:pt modelId="{B15545B0-6F2D-4F0A-83BF-761EDE6C075F}" type="sibTrans" cxnId="{9CEA8432-89A9-4B78-99E4-02BA6BB3A063}">
      <dgm:prSet/>
      <dgm:spPr/>
      <dgm:t>
        <a:bodyPr/>
        <a:lstStyle/>
        <a:p>
          <a:endParaRPr lang="en-US"/>
        </a:p>
      </dgm:t>
    </dgm:pt>
    <dgm:pt modelId="{9B4703B2-D361-4ED0-90D8-B1050195A9C5}">
      <dgm:prSet phldrT="[Text]"/>
      <dgm:spPr/>
      <dgm:t>
        <a:bodyPr/>
        <a:lstStyle/>
        <a:p>
          <a:r>
            <a:rPr lang="en-US" dirty="0"/>
            <a:t>fixation</a:t>
          </a:r>
        </a:p>
      </dgm:t>
    </dgm:pt>
    <dgm:pt modelId="{64F9C54F-0732-43BA-B1C4-E70491CE3685}" type="parTrans" cxnId="{5C1F903E-C61A-44C3-938D-0649E61A02FC}">
      <dgm:prSet/>
      <dgm:spPr/>
      <dgm:t>
        <a:bodyPr/>
        <a:lstStyle/>
        <a:p>
          <a:endParaRPr lang="en-US"/>
        </a:p>
      </dgm:t>
    </dgm:pt>
    <dgm:pt modelId="{399277F0-E6E9-415D-9E35-4A0EB8026C66}" type="sibTrans" cxnId="{5C1F903E-C61A-44C3-938D-0649E61A02FC}">
      <dgm:prSet/>
      <dgm:spPr/>
      <dgm:t>
        <a:bodyPr/>
        <a:lstStyle/>
        <a:p>
          <a:endParaRPr lang="en-US"/>
        </a:p>
      </dgm:t>
    </dgm:pt>
    <dgm:pt modelId="{D31BF39B-BA2B-4BED-8A2E-A362199B80B5}">
      <dgm:prSet phldrT="[Text]"/>
      <dgm:spPr/>
      <dgm:t>
        <a:bodyPr/>
        <a:lstStyle/>
        <a:p>
          <a:r>
            <a:rPr lang="en-US" dirty="0"/>
            <a:t>copyright</a:t>
          </a:r>
        </a:p>
      </dgm:t>
    </dgm:pt>
    <dgm:pt modelId="{D3B96175-548B-4CAB-AEC7-181839B8BD46}" type="parTrans" cxnId="{F0D3CAE1-3AC9-4C67-8BE5-21A429091E38}">
      <dgm:prSet/>
      <dgm:spPr/>
      <dgm:t>
        <a:bodyPr/>
        <a:lstStyle/>
        <a:p>
          <a:endParaRPr lang="en-US"/>
        </a:p>
      </dgm:t>
    </dgm:pt>
    <dgm:pt modelId="{2AD723FD-D9E9-4A01-9BD4-7A477549B82E}" type="sibTrans" cxnId="{F0D3CAE1-3AC9-4C67-8BE5-21A429091E38}">
      <dgm:prSet/>
      <dgm:spPr/>
      <dgm:t>
        <a:bodyPr/>
        <a:lstStyle/>
        <a:p>
          <a:endParaRPr lang="en-US"/>
        </a:p>
      </dgm:t>
    </dgm:pt>
    <dgm:pt modelId="{4BA9BC43-A278-4A65-9EE6-64847DFEDF57}" type="pres">
      <dgm:prSet presAssocID="{6C0815A5-D767-484B-BAE6-DB8903E1AC39}" presName="linearFlow" presStyleCnt="0">
        <dgm:presLayoutVars>
          <dgm:dir/>
          <dgm:resizeHandles val="exact"/>
        </dgm:presLayoutVars>
      </dgm:prSet>
      <dgm:spPr/>
    </dgm:pt>
    <dgm:pt modelId="{94C8A463-1330-4C91-9001-10FF5CFCEDE3}" type="pres">
      <dgm:prSet presAssocID="{AFE5CF82-1F5F-4973-8195-E4E87CC87A8A}" presName="node" presStyleLbl="node1" presStyleIdx="0" presStyleCnt="3">
        <dgm:presLayoutVars>
          <dgm:bulletEnabled val="1"/>
        </dgm:presLayoutVars>
      </dgm:prSet>
      <dgm:spPr/>
    </dgm:pt>
    <dgm:pt modelId="{EA38A376-4D0B-4994-A4CC-3C3A8223FB31}" type="pres">
      <dgm:prSet presAssocID="{B15545B0-6F2D-4F0A-83BF-761EDE6C075F}" presName="spacerL" presStyleCnt="0"/>
      <dgm:spPr/>
    </dgm:pt>
    <dgm:pt modelId="{722E9285-55F8-48DA-BC0B-96892C7DE562}" type="pres">
      <dgm:prSet presAssocID="{B15545B0-6F2D-4F0A-83BF-761EDE6C075F}" presName="sibTrans" presStyleLbl="sibTrans2D1" presStyleIdx="0" presStyleCnt="2"/>
      <dgm:spPr/>
    </dgm:pt>
    <dgm:pt modelId="{053EBCD3-A80B-4664-A8B8-2B2AAFA56B52}" type="pres">
      <dgm:prSet presAssocID="{B15545B0-6F2D-4F0A-83BF-761EDE6C075F}" presName="spacerR" presStyleCnt="0"/>
      <dgm:spPr/>
    </dgm:pt>
    <dgm:pt modelId="{CB1DF28E-C6D0-421D-900B-C738B8F582AA}" type="pres">
      <dgm:prSet presAssocID="{9B4703B2-D361-4ED0-90D8-B1050195A9C5}" presName="node" presStyleLbl="node1" presStyleIdx="1" presStyleCnt="3">
        <dgm:presLayoutVars>
          <dgm:bulletEnabled val="1"/>
        </dgm:presLayoutVars>
      </dgm:prSet>
      <dgm:spPr/>
    </dgm:pt>
    <dgm:pt modelId="{F158787A-380D-4133-A366-0F5283F676EB}" type="pres">
      <dgm:prSet presAssocID="{399277F0-E6E9-415D-9E35-4A0EB8026C66}" presName="spacerL" presStyleCnt="0"/>
      <dgm:spPr/>
    </dgm:pt>
    <dgm:pt modelId="{CCBA12BE-2EBE-4807-BE2F-B29D2500E3E9}" type="pres">
      <dgm:prSet presAssocID="{399277F0-E6E9-415D-9E35-4A0EB8026C66}" presName="sibTrans" presStyleLbl="sibTrans2D1" presStyleIdx="1" presStyleCnt="2"/>
      <dgm:spPr/>
    </dgm:pt>
    <dgm:pt modelId="{FB9D76FB-E979-49E7-9F25-0EADCCA6A9E2}" type="pres">
      <dgm:prSet presAssocID="{399277F0-E6E9-415D-9E35-4A0EB8026C66}" presName="spacerR" presStyleCnt="0"/>
      <dgm:spPr/>
    </dgm:pt>
    <dgm:pt modelId="{9786F2B5-7EA2-4FEE-949D-492566D61003}" type="pres">
      <dgm:prSet presAssocID="{D31BF39B-BA2B-4BED-8A2E-A362199B80B5}" presName="node" presStyleLbl="node1" presStyleIdx="2" presStyleCnt="3">
        <dgm:presLayoutVars>
          <dgm:bulletEnabled val="1"/>
        </dgm:presLayoutVars>
      </dgm:prSet>
      <dgm:spPr/>
    </dgm:pt>
  </dgm:ptLst>
  <dgm:cxnLst>
    <dgm:cxn modelId="{2F80CB17-31B8-4A80-B45B-10ECD6CE7A1F}" type="presOf" srcId="{D31BF39B-BA2B-4BED-8A2E-A362199B80B5}" destId="{9786F2B5-7EA2-4FEE-949D-492566D61003}" srcOrd="0" destOrd="0" presId="urn:microsoft.com/office/officeart/2005/8/layout/equation1"/>
    <dgm:cxn modelId="{2ACD1B28-67E0-4EAD-AA4E-DD3AFC62AB9F}" type="presOf" srcId="{399277F0-E6E9-415D-9E35-4A0EB8026C66}" destId="{CCBA12BE-2EBE-4807-BE2F-B29D2500E3E9}" srcOrd="0" destOrd="0" presId="urn:microsoft.com/office/officeart/2005/8/layout/equation1"/>
    <dgm:cxn modelId="{9CEA8432-89A9-4B78-99E4-02BA6BB3A063}" srcId="{6C0815A5-D767-484B-BAE6-DB8903E1AC39}" destId="{AFE5CF82-1F5F-4973-8195-E4E87CC87A8A}" srcOrd="0" destOrd="0" parTransId="{38EEF423-07E3-46F0-87E6-3984DBAC98AE}" sibTransId="{B15545B0-6F2D-4F0A-83BF-761EDE6C075F}"/>
    <dgm:cxn modelId="{5C1F903E-C61A-44C3-938D-0649E61A02FC}" srcId="{6C0815A5-D767-484B-BAE6-DB8903E1AC39}" destId="{9B4703B2-D361-4ED0-90D8-B1050195A9C5}" srcOrd="1" destOrd="0" parTransId="{64F9C54F-0732-43BA-B1C4-E70491CE3685}" sibTransId="{399277F0-E6E9-415D-9E35-4A0EB8026C66}"/>
    <dgm:cxn modelId="{4314AF5B-0294-4D77-9712-7ED7CE600263}" type="presOf" srcId="{B15545B0-6F2D-4F0A-83BF-761EDE6C075F}" destId="{722E9285-55F8-48DA-BC0B-96892C7DE562}" srcOrd="0" destOrd="0" presId="urn:microsoft.com/office/officeart/2005/8/layout/equation1"/>
    <dgm:cxn modelId="{59E7F660-0556-4879-A26D-4934B528C63D}" type="presOf" srcId="{9B4703B2-D361-4ED0-90D8-B1050195A9C5}" destId="{CB1DF28E-C6D0-421D-900B-C738B8F582AA}" srcOrd="0" destOrd="0" presId="urn:microsoft.com/office/officeart/2005/8/layout/equation1"/>
    <dgm:cxn modelId="{95A6C273-A076-4E88-B09B-0BEEDC7FC71E}" type="presOf" srcId="{AFE5CF82-1F5F-4973-8195-E4E87CC87A8A}" destId="{94C8A463-1330-4C91-9001-10FF5CFCEDE3}" srcOrd="0" destOrd="0" presId="urn:microsoft.com/office/officeart/2005/8/layout/equation1"/>
    <dgm:cxn modelId="{4DADDC89-E439-4D36-BB3B-DEF87179E298}" type="presOf" srcId="{6C0815A5-D767-484B-BAE6-DB8903E1AC39}" destId="{4BA9BC43-A278-4A65-9EE6-64847DFEDF57}" srcOrd="0" destOrd="0" presId="urn:microsoft.com/office/officeart/2005/8/layout/equation1"/>
    <dgm:cxn modelId="{F0D3CAE1-3AC9-4C67-8BE5-21A429091E38}" srcId="{6C0815A5-D767-484B-BAE6-DB8903E1AC39}" destId="{D31BF39B-BA2B-4BED-8A2E-A362199B80B5}" srcOrd="2" destOrd="0" parTransId="{D3B96175-548B-4CAB-AEC7-181839B8BD46}" sibTransId="{2AD723FD-D9E9-4A01-9BD4-7A477549B82E}"/>
    <dgm:cxn modelId="{9CD72DB7-13F3-4535-BD2E-48F003C52AE1}" type="presParOf" srcId="{4BA9BC43-A278-4A65-9EE6-64847DFEDF57}" destId="{94C8A463-1330-4C91-9001-10FF5CFCEDE3}" srcOrd="0" destOrd="0" presId="urn:microsoft.com/office/officeart/2005/8/layout/equation1"/>
    <dgm:cxn modelId="{E3CDC2BF-2F4B-4A6F-8DA0-208163793417}" type="presParOf" srcId="{4BA9BC43-A278-4A65-9EE6-64847DFEDF57}" destId="{EA38A376-4D0B-4994-A4CC-3C3A8223FB31}" srcOrd="1" destOrd="0" presId="urn:microsoft.com/office/officeart/2005/8/layout/equation1"/>
    <dgm:cxn modelId="{1CB1E41C-7C70-4AA2-8190-F3916521C6DB}" type="presParOf" srcId="{4BA9BC43-A278-4A65-9EE6-64847DFEDF57}" destId="{722E9285-55F8-48DA-BC0B-96892C7DE562}" srcOrd="2" destOrd="0" presId="urn:microsoft.com/office/officeart/2005/8/layout/equation1"/>
    <dgm:cxn modelId="{1E5BFBF2-88D4-4D4D-9987-4A0D0124EE39}" type="presParOf" srcId="{4BA9BC43-A278-4A65-9EE6-64847DFEDF57}" destId="{053EBCD3-A80B-4664-A8B8-2B2AAFA56B52}" srcOrd="3" destOrd="0" presId="urn:microsoft.com/office/officeart/2005/8/layout/equation1"/>
    <dgm:cxn modelId="{60900469-4513-4B1E-AE87-3D64D97CB2DC}" type="presParOf" srcId="{4BA9BC43-A278-4A65-9EE6-64847DFEDF57}" destId="{CB1DF28E-C6D0-421D-900B-C738B8F582AA}" srcOrd="4" destOrd="0" presId="urn:microsoft.com/office/officeart/2005/8/layout/equation1"/>
    <dgm:cxn modelId="{CBA63875-D340-487B-A842-C9E58C9B91D0}" type="presParOf" srcId="{4BA9BC43-A278-4A65-9EE6-64847DFEDF57}" destId="{F158787A-380D-4133-A366-0F5283F676EB}" srcOrd="5" destOrd="0" presId="urn:microsoft.com/office/officeart/2005/8/layout/equation1"/>
    <dgm:cxn modelId="{1A2BE5F0-249F-43A9-9C13-786D07B6C807}" type="presParOf" srcId="{4BA9BC43-A278-4A65-9EE6-64847DFEDF57}" destId="{CCBA12BE-2EBE-4807-BE2F-B29D2500E3E9}" srcOrd="6" destOrd="0" presId="urn:microsoft.com/office/officeart/2005/8/layout/equation1"/>
    <dgm:cxn modelId="{CC7E0A80-1E3D-407F-908C-E93420E7FA39}" type="presParOf" srcId="{4BA9BC43-A278-4A65-9EE6-64847DFEDF57}" destId="{FB9D76FB-E979-49E7-9F25-0EADCCA6A9E2}" srcOrd="7" destOrd="0" presId="urn:microsoft.com/office/officeart/2005/8/layout/equation1"/>
    <dgm:cxn modelId="{3F32990C-6760-4055-9DD9-140B8FE5A68C}" type="presParOf" srcId="{4BA9BC43-A278-4A65-9EE6-64847DFEDF57}" destId="{9786F2B5-7EA2-4FEE-949D-492566D6100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8A463-1330-4C91-9001-10FF5CFCEDE3}">
      <dsp:nvSpPr>
        <dsp:cNvPr id="0" name=""/>
        <dsp:cNvSpPr/>
      </dsp:nvSpPr>
      <dsp:spPr>
        <a:xfrm>
          <a:off x="1727" y="1010080"/>
          <a:ext cx="2289373" cy="228937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originality</a:t>
          </a:r>
        </a:p>
      </dsp:txBody>
      <dsp:txXfrm>
        <a:off x="336998" y="1345351"/>
        <a:ext cx="1618831" cy="1618831"/>
      </dsp:txXfrm>
    </dsp:sp>
    <dsp:sp modelId="{722E9285-55F8-48DA-BC0B-96892C7DE562}">
      <dsp:nvSpPr>
        <dsp:cNvPr id="0" name=""/>
        <dsp:cNvSpPr/>
      </dsp:nvSpPr>
      <dsp:spPr>
        <a:xfrm>
          <a:off x="2476997" y="1490849"/>
          <a:ext cx="1327836" cy="1327836"/>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653002" y="1998613"/>
        <a:ext cx="975826" cy="312308"/>
      </dsp:txXfrm>
    </dsp:sp>
    <dsp:sp modelId="{CB1DF28E-C6D0-421D-900B-C738B8F582AA}">
      <dsp:nvSpPr>
        <dsp:cNvPr id="0" name=""/>
        <dsp:cNvSpPr/>
      </dsp:nvSpPr>
      <dsp:spPr>
        <a:xfrm>
          <a:off x="3990731" y="1010080"/>
          <a:ext cx="2289373" cy="228937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fixation</a:t>
          </a:r>
        </a:p>
      </dsp:txBody>
      <dsp:txXfrm>
        <a:off x="4326002" y="1345351"/>
        <a:ext cx="1618831" cy="1618831"/>
      </dsp:txXfrm>
    </dsp:sp>
    <dsp:sp modelId="{CCBA12BE-2EBE-4807-BE2F-B29D2500E3E9}">
      <dsp:nvSpPr>
        <dsp:cNvPr id="0" name=""/>
        <dsp:cNvSpPr/>
      </dsp:nvSpPr>
      <dsp:spPr>
        <a:xfrm>
          <a:off x="6466001" y="1490849"/>
          <a:ext cx="1327836" cy="1327836"/>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642006" y="1764383"/>
        <a:ext cx="975826" cy="780768"/>
      </dsp:txXfrm>
    </dsp:sp>
    <dsp:sp modelId="{9786F2B5-7EA2-4FEE-949D-492566D61003}">
      <dsp:nvSpPr>
        <dsp:cNvPr id="0" name=""/>
        <dsp:cNvSpPr/>
      </dsp:nvSpPr>
      <dsp:spPr>
        <a:xfrm>
          <a:off x="7979735" y="1010080"/>
          <a:ext cx="2289373" cy="2289373"/>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copyright</a:t>
          </a:r>
        </a:p>
      </dsp:txBody>
      <dsp:txXfrm>
        <a:off x="8315006" y="1345351"/>
        <a:ext cx="1618831" cy="161883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19-03-05T23:19:26.117"/>
    </inkml:context>
    <inkml:brush xml:id="br0">
      <inkml:brushProperty name="width" value="0.21167" units="cm"/>
      <inkml:brushProperty name="height" value="0.21167" units="cm"/>
      <inkml:brushProperty name="color" value="#FFCCCC"/>
      <inkml:brushProperty name="fitToCurve" value="1"/>
    </inkml:brush>
  </inkml:definitions>
  <inkml:trace contextRef="#ctx0" brushRef="#br0">4592 795 0,'26'0'79,"256"0"-79,129 0 0,-103 0 31,0 51-31,-77 26 0,-180-77 15,-77 0 48,-410 0-47,-205 0-16,-180-179 0,-26-52 15,129 26 1,230 76-16,334 78 0,103 51 15,25-26 142,206 1-142,128 25 1,0 0-16,-103 0 16,-77 0-16,-25 0 15,25 0-15,-77 0 16,1 0-16,-1 0 125,26 0-110,0 0 1,0 0-16,25 102 16,-25-76-16,-51 0 140,205-26-124,26 0-16,25 77 16,-51 0-1,-206-77 1,-307 0 124,-128 0-124,76-52-16,231 52 16,52-77-16,0 77 0,205 0 140,51 0-124,26 0-16,-128 0 16,25 0-16,-26 0 0,-50 0 15,-1 0 1,-77 0 140,1 0-140,25 52 249,-77-27-202,-257-25-48,-102 0-15,-77 0 16,102 0-16,283 0 16,77 0-16,154 0 93,-1 0-93,26 0 16,-102 26 0,0 0 46,-1-26-62,104 0 16,102 0-16,51 77 15,-26-52-15,-102 27 16,-102-52-16,-1 51 16,-25-25 93,-1-1-93,232-25 249,-155 0-249,52 0-16,-128 0 16,0 0 109,-78-25-125,-76 25 31,77 0-31,25 0 15,-25 0 64,-1 0-79,1 0 15,0 0 32,25-26 94,26-25-16,0-1-125,0 1 47,0 25-32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84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438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24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828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83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78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004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4182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135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89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14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8/12/2024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646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24917549@N04" TargetMode="External"/><Relationship Id="rId2" Type="http://schemas.openxmlformats.org/officeDocument/2006/relationships/hyperlink" Target="https://www.flickr.com/photos/24917549@N04/3496956639"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creativecommons.org/licenses/by/2.0/?ref=openvers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71758328@N00" TargetMode="External"/><Relationship Id="rId2" Type="http://schemas.openxmlformats.org/officeDocument/2006/relationships/hyperlink" Target="https://www.flickr.com/photos/71758328@N00/156363085"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creativecommons.org/licenses/by-nd-nc/2.0/jp/?ref=openvers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www.flickr.com/photos/71758328@N00" TargetMode="External"/><Relationship Id="rId7" Type="http://schemas.openxmlformats.org/officeDocument/2006/relationships/image" Target="../media/image10.png"/><Relationship Id="rId2" Type="http://schemas.openxmlformats.org/officeDocument/2006/relationships/hyperlink" Target="https://www.flickr.com/photos/71758328@N00/156363085"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hyperlink" Target="https://creativecommons.org/licenses/by-nd-nc/2.0/jp/?ref=openvers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24917549@N04" TargetMode="External"/><Relationship Id="rId2" Type="http://schemas.openxmlformats.org/officeDocument/2006/relationships/hyperlink" Target="https://www.flickr.com/photos/24917549@N04/3501206397"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creativecommons.org/licenses/by-sa/2.0/?ref=openvers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7"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2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Copyright and OER basics</a:t>
            </a:r>
          </a:p>
        </p:txBody>
      </p:sp>
      <p:sp>
        <p:nvSpPr>
          <p:cNvPr id="3" name="Subtitle 2"/>
          <p:cNvSpPr>
            <a:spLocks noGrp="1"/>
          </p:cNvSpPr>
          <p:nvPr>
            <p:ph type="subTitle" idx="1"/>
          </p:nvPr>
        </p:nvSpPr>
        <p:spPr/>
        <p:txBody>
          <a:bodyPr/>
          <a:lstStyle/>
          <a:p>
            <a:r>
              <a:rPr lang="en-US" dirty="0"/>
              <a:t>Sara Benson, Copyright Librarian</a:t>
            </a:r>
          </a:p>
        </p:txBody>
      </p:sp>
    </p:spTree>
    <p:extLst>
      <p:ext uri="{BB962C8B-B14F-4D97-AF65-F5344CB8AC3E}">
        <p14:creationId xmlns:p14="http://schemas.microsoft.com/office/powerpoint/2010/main" val="69129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9D44-1806-4D93-B702-8BF9802D5B9E}"/>
              </a:ext>
            </a:extLst>
          </p:cNvPr>
          <p:cNvSpPr>
            <a:spLocks noGrp="1"/>
          </p:cNvSpPr>
          <p:nvPr>
            <p:ph type="title"/>
          </p:nvPr>
        </p:nvSpPr>
        <p:spPr/>
        <p:txBody>
          <a:bodyPr/>
          <a:lstStyle/>
          <a:p>
            <a:r>
              <a:rPr lang="en-US" dirty="0"/>
              <a:t>What about the creative commons?</a:t>
            </a:r>
          </a:p>
        </p:txBody>
      </p:sp>
      <p:sp>
        <p:nvSpPr>
          <p:cNvPr id="3" name="Content Placeholder 2">
            <a:extLst>
              <a:ext uri="{FF2B5EF4-FFF2-40B4-BE49-F238E27FC236}">
                <a16:creationId xmlns:a16="http://schemas.microsoft.com/office/drawing/2014/main" id="{9E79DE30-AC79-4D54-8B0F-C09373C24D59}"/>
              </a:ext>
            </a:extLst>
          </p:cNvPr>
          <p:cNvSpPr>
            <a:spLocks noGrp="1"/>
          </p:cNvSpPr>
          <p:nvPr>
            <p:ph idx="1"/>
          </p:nvPr>
        </p:nvSpPr>
        <p:spPr/>
        <p:txBody>
          <a:bodyPr/>
          <a:lstStyle/>
          <a:p>
            <a:r>
              <a:rPr lang="en-US" dirty="0"/>
              <a:t>Some CC licensed works are in the public domain.</a:t>
            </a:r>
          </a:p>
          <a:p>
            <a:endParaRPr lang="en-US" dirty="0"/>
          </a:p>
          <a:p>
            <a:r>
              <a:rPr lang="en-US" dirty="0"/>
              <a:t>Check out CC0 works, for instance.</a:t>
            </a:r>
          </a:p>
          <a:p>
            <a:endParaRPr lang="en-US" dirty="0"/>
          </a:p>
          <a:p>
            <a:r>
              <a:rPr lang="en-US" dirty="0"/>
              <a:t>Most are not. The broadest license is CC-BY (which is the same license you will use on your OER). </a:t>
            </a:r>
          </a:p>
          <a:p>
            <a:endParaRPr lang="en-US" dirty="0"/>
          </a:p>
        </p:txBody>
      </p:sp>
    </p:spTree>
    <p:extLst>
      <p:ext uri="{BB962C8B-B14F-4D97-AF65-F5344CB8AC3E}">
        <p14:creationId xmlns:p14="http://schemas.microsoft.com/office/powerpoint/2010/main" val="161413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3A1F-A109-480D-8027-D59D83D45590}"/>
              </a:ext>
            </a:extLst>
          </p:cNvPr>
          <p:cNvSpPr>
            <a:spLocks noGrp="1"/>
          </p:cNvSpPr>
          <p:nvPr>
            <p:ph type="title"/>
          </p:nvPr>
        </p:nvSpPr>
        <p:spPr/>
        <p:txBody>
          <a:bodyPr/>
          <a:lstStyle/>
          <a:p>
            <a:r>
              <a:rPr lang="en-US" dirty="0"/>
              <a:t>Let’s practice…</a:t>
            </a:r>
          </a:p>
        </p:txBody>
      </p:sp>
      <p:sp>
        <p:nvSpPr>
          <p:cNvPr id="3" name="Content Placeholder 2">
            <a:extLst>
              <a:ext uri="{FF2B5EF4-FFF2-40B4-BE49-F238E27FC236}">
                <a16:creationId xmlns:a16="http://schemas.microsoft.com/office/drawing/2014/main" id="{1A36CF43-CF3F-4D76-8F92-D59CD60CE930}"/>
              </a:ext>
            </a:extLst>
          </p:cNvPr>
          <p:cNvSpPr>
            <a:spLocks noGrp="1"/>
          </p:cNvSpPr>
          <p:nvPr>
            <p:ph idx="1"/>
          </p:nvPr>
        </p:nvSpPr>
        <p:spPr/>
        <p:txBody>
          <a:bodyPr/>
          <a:lstStyle/>
          <a:p>
            <a:r>
              <a:rPr lang="en-US" dirty="0"/>
              <a:t>Let’s say I want to find a nice picture of a Beagle to use in a </a:t>
            </a:r>
            <a:r>
              <a:rPr lang="en-US" dirty="0" err="1"/>
              <a:t>powerpoint</a:t>
            </a:r>
            <a:r>
              <a:rPr lang="en-US" dirty="0"/>
              <a:t> at a conference. I am looking for a creative commons licensed work, specifically.</a:t>
            </a:r>
          </a:p>
          <a:p>
            <a:endParaRPr lang="en-US" dirty="0"/>
          </a:p>
          <a:p>
            <a:r>
              <a:rPr lang="en-US" dirty="0"/>
              <a:t>So, I head to creativecommons.org</a:t>
            </a:r>
          </a:p>
          <a:p>
            <a:endParaRPr lang="en-US" dirty="0"/>
          </a:p>
          <a:p>
            <a:r>
              <a:rPr lang="en-US" dirty="0"/>
              <a:t>Let’s go there now!</a:t>
            </a:r>
          </a:p>
        </p:txBody>
      </p:sp>
    </p:spTree>
    <p:extLst>
      <p:ext uri="{BB962C8B-B14F-4D97-AF65-F5344CB8AC3E}">
        <p14:creationId xmlns:p14="http://schemas.microsoft.com/office/powerpoint/2010/main" val="127710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8C2C-E089-4F30-8E65-01D13043C091}"/>
              </a:ext>
            </a:extLst>
          </p:cNvPr>
          <p:cNvSpPr>
            <a:spLocks noGrp="1"/>
          </p:cNvSpPr>
          <p:nvPr>
            <p:ph type="title"/>
          </p:nvPr>
        </p:nvSpPr>
        <p:spPr>
          <a:xfrm>
            <a:off x="1024128" y="585216"/>
            <a:ext cx="3133581" cy="1499616"/>
          </a:xfrm>
        </p:spPr>
        <p:txBody>
          <a:bodyPr>
            <a:normAutofit/>
          </a:bodyPr>
          <a:lstStyle/>
          <a:p>
            <a:r>
              <a:rPr lang="en-US" sz="4000"/>
              <a:t>My powerpoint</a:t>
            </a:r>
          </a:p>
        </p:txBody>
      </p:sp>
      <p:sp>
        <p:nvSpPr>
          <p:cNvPr id="1030" name="Content Placeholder 1029">
            <a:extLst>
              <a:ext uri="{FF2B5EF4-FFF2-40B4-BE49-F238E27FC236}">
                <a16:creationId xmlns:a16="http://schemas.microsoft.com/office/drawing/2014/main" id="{6057D030-C6C3-3C28-C96A-D2A3AFB917FC}"/>
              </a:ext>
            </a:extLst>
          </p:cNvPr>
          <p:cNvSpPr>
            <a:spLocks noGrp="1"/>
          </p:cNvSpPr>
          <p:nvPr>
            <p:ph idx="1"/>
          </p:nvPr>
        </p:nvSpPr>
        <p:spPr>
          <a:xfrm>
            <a:off x="4642342" y="6166237"/>
            <a:ext cx="6909577" cy="552616"/>
          </a:xfrm>
        </p:spPr>
        <p:txBody>
          <a:bodyPr>
            <a:normAutofit/>
          </a:bodyPr>
          <a:lstStyle/>
          <a:p>
            <a:r>
              <a:rPr lang="en-US" sz="1200" b="0" i="0" dirty="0">
                <a:solidFill>
                  <a:srgbClr val="30272E"/>
                </a:solidFill>
                <a:effectLst/>
                <a:latin typeface="Inter"/>
              </a:rPr>
              <a:t>"</a:t>
            </a:r>
            <a:r>
              <a:rPr lang="en-US" sz="1200" b="0" i="0" dirty="0">
                <a:effectLst/>
                <a:latin typeface="Inter"/>
                <a:hlinkClick r:id="rId2"/>
              </a:rPr>
              <a:t>Lola, My Beagle Puppy</a:t>
            </a:r>
            <a:r>
              <a:rPr lang="en-US" sz="1200" b="0" i="0" dirty="0">
                <a:solidFill>
                  <a:srgbClr val="30272E"/>
                </a:solidFill>
                <a:effectLst/>
                <a:latin typeface="Inter"/>
              </a:rPr>
              <a:t>" by </a:t>
            </a:r>
            <a:r>
              <a:rPr lang="en-US" sz="1200" b="0" i="0" dirty="0">
                <a:effectLst/>
                <a:latin typeface="Inter"/>
                <a:hlinkClick r:id="rId3"/>
              </a:rPr>
              <a:t>Bukowsky18</a:t>
            </a:r>
            <a:r>
              <a:rPr lang="en-US" sz="1200" b="0" i="0" dirty="0">
                <a:solidFill>
                  <a:srgbClr val="30272E"/>
                </a:solidFill>
                <a:effectLst/>
                <a:latin typeface="Inter"/>
              </a:rPr>
              <a:t> is licensed under </a:t>
            </a:r>
            <a:r>
              <a:rPr lang="en-US" sz="1200" b="0" i="0" dirty="0">
                <a:effectLst/>
                <a:latin typeface="Inter"/>
                <a:hlinkClick r:id="rId4"/>
              </a:rPr>
              <a:t>CC BY 2.0</a:t>
            </a:r>
            <a:r>
              <a:rPr lang="en-US" sz="1200" b="0" i="0" dirty="0">
                <a:solidFill>
                  <a:srgbClr val="30272E"/>
                </a:solidFill>
                <a:effectLst/>
                <a:latin typeface="Inter"/>
              </a:rPr>
              <a:t>.</a:t>
            </a:r>
            <a:endParaRPr lang="en-US" sz="1600" dirty="0"/>
          </a:p>
        </p:txBody>
      </p:sp>
      <p:pic>
        <p:nvPicPr>
          <p:cNvPr id="1026" name="Picture 2" descr="Lola, My Beagle Puppy">
            <a:extLst>
              <a:ext uri="{FF2B5EF4-FFF2-40B4-BE49-F238E27FC236}">
                <a16:creationId xmlns:a16="http://schemas.microsoft.com/office/drawing/2014/main" id="{B7516F1B-1E60-4138-8D3E-899AD56010E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42342" y="837909"/>
            <a:ext cx="6909577" cy="518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3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B7D7-CD8E-403B-8272-FCDC30D5DEB7}"/>
              </a:ext>
            </a:extLst>
          </p:cNvPr>
          <p:cNvSpPr>
            <a:spLocks noGrp="1"/>
          </p:cNvSpPr>
          <p:nvPr>
            <p:ph type="title"/>
          </p:nvPr>
        </p:nvSpPr>
        <p:spPr/>
        <p:txBody>
          <a:bodyPr/>
          <a:lstStyle/>
          <a:p>
            <a:r>
              <a:rPr lang="en-US" dirty="0"/>
              <a:t>What about other licenses?</a:t>
            </a:r>
          </a:p>
        </p:txBody>
      </p:sp>
      <p:sp>
        <p:nvSpPr>
          <p:cNvPr id="3" name="Content Placeholder 2">
            <a:extLst>
              <a:ext uri="{FF2B5EF4-FFF2-40B4-BE49-F238E27FC236}">
                <a16:creationId xmlns:a16="http://schemas.microsoft.com/office/drawing/2014/main" id="{A0E66851-7E2D-46B4-8EF1-FB42C27E8F88}"/>
              </a:ext>
            </a:extLst>
          </p:cNvPr>
          <p:cNvSpPr>
            <a:spLocks noGrp="1"/>
          </p:cNvSpPr>
          <p:nvPr>
            <p:ph idx="1"/>
          </p:nvPr>
        </p:nvSpPr>
        <p:spPr/>
        <p:txBody>
          <a:bodyPr/>
          <a:lstStyle/>
          <a:p>
            <a:r>
              <a:rPr lang="en-US" dirty="0"/>
              <a:t>NC means “non-commercial”</a:t>
            </a:r>
            <a:br>
              <a:rPr lang="en-US" dirty="0"/>
            </a:br>
            <a:endParaRPr lang="en-US" dirty="0"/>
          </a:p>
          <a:p>
            <a:r>
              <a:rPr lang="en-US" dirty="0"/>
              <a:t>ND means “no derivatives” and is the most restrictive—you can’t make any changes to the item</a:t>
            </a:r>
          </a:p>
          <a:p>
            <a:endParaRPr lang="en-US" dirty="0"/>
          </a:p>
          <a:p>
            <a:r>
              <a:rPr lang="en-US" dirty="0"/>
              <a:t>BUT, all CC licenses permit fair use (which we will discuss more next time)…</a:t>
            </a:r>
          </a:p>
          <a:p>
            <a:endParaRPr lang="en-US" dirty="0"/>
          </a:p>
        </p:txBody>
      </p:sp>
    </p:spTree>
    <p:extLst>
      <p:ext uri="{BB962C8B-B14F-4D97-AF65-F5344CB8AC3E}">
        <p14:creationId xmlns:p14="http://schemas.microsoft.com/office/powerpoint/2010/main" val="10820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0BA0F-5DA0-4976-A4A0-15E1993E5D3E}"/>
              </a:ext>
            </a:extLst>
          </p:cNvPr>
          <p:cNvSpPr>
            <a:spLocks noGrp="1"/>
          </p:cNvSpPr>
          <p:nvPr>
            <p:ph type="title"/>
          </p:nvPr>
        </p:nvSpPr>
        <p:spPr/>
        <p:txBody>
          <a:bodyPr/>
          <a:lstStyle/>
          <a:p>
            <a:r>
              <a:rPr lang="en-US" dirty="0"/>
              <a:t>Let’s do that beagle search again…</a:t>
            </a:r>
          </a:p>
        </p:txBody>
      </p:sp>
      <p:sp>
        <p:nvSpPr>
          <p:cNvPr id="3" name="Content Placeholder 2">
            <a:extLst>
              <a:ext uri="{FF2B5EF4-FFF2-40B4-BE49-F238E27FC236}">
                <a16:creationId xmlns:a16="http://schemas.microsoft.com/office/drawing/2014/main" id="{2CE97EC5-F9D6-467D-A28E-FBBC8CA7B8C8}"/>
              </a:ext>
            </a:extLst>
          </p:cNvPr>
          <p:cNvSpPr>
            <a:spLocks noGrp="1"/>
          </p:cNvSpPr>
          <p:nvPr>
            <p:ph idx="1"/>
          </p:nvPr>
        </p:nvSpPr>
        <p:spPr/>
        <p:txBody>
          <a:bodyPr/>
          <a:lstStyle/>
          <a:p>
            <a:r>
              <a:rPr lang="en-US" dirty="0"/>
              <a:t>Back to the creative commons…</a:t>
            </a:r>
          </a:p>
        </p:txBody>
      </p:sp>
    </p:spTree>
    <p:extLst>
      <p:ext uri="{BB962C8B-B14F-4D97-AF65-F5344CB8AC3E}">
        <p14:creationId xmlns:p14="http://schemas.microsoft.com/office/powerpoint/2010/main" val="2437481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ED3E-DB22-404E-B4C1-A512DC954BB4}"/>
              </a:ext>
            </a:extLst>
          </p:cNvPr>
          <p:cNvSpPr>
            <a:spLocks noGrp="1"/>
          </p:cNvSpPr>
          <p:nvPr>
            <p:ph type="title"/>
          </p:nvPr>
        </p:nvSpPr>
        <p:spPr>
          <a:xfrm>
            <a:off x="1024128" y="585216"/>
            <a:ext cx="3133581" cy="1499616"/>
          </a:xfrm>
        </p:spPr>
        <p:txBody>
          <a:bodyPr>
            <a:normAutofit/>
          </a:bodyPr>
          <a:lstStyle/>
          <a:p>
            <a:r>
              <a:rPr lang="en-US" sz="4000"/>
              <a:t>Can I do this?</a:t>
            </a:r>
          </a:p>
        </p:txBody>
      </p:sp>
      <p:sp>
        <p:nvSpPr>
          <p:cNvPr id="8" name="Content Placeholder 7">
            <a:extLst>
              <a:ext uri="{FF2B5EF4-FFF2-40B4-BE49-F238E27FC236}">
                <a16:creationId xmlns:a16="http://schemas.microsoft.com/office/drawing/2014/main" id="{EC501B1A-B45F-3C52-D95F-0AF7C0B4B12D}"/>
              </a:ext>
            </a:extLst>
          </p:cNvPr>
          <p:cNvSpPr>
            <a:spLocks noGrp="1"/>
          </p:cNvSpPr>
          <p:nvPr>
            <p:ph idx="1"/>
          </p:nvPr>
        </p:nvSpPr>
        <p:spPr>
          <a:xfrm>
            <a:off x="4642342" y="5852161"/>
            <a:ext cx="5225227" cy="858740"/>
          </a:xfrm>
        </p:spPr>
        <p:txBody>
          <a:bodyPr>
            <a:normAutofit/>
          </a:bodyPr>
          <a:lstStyle/>
          <a:p>
            <a:r>
              <a:rPr lang="en-US" sz="1200" b="0" i="0" dirty="0">
                <a:solidFill>
                  <a:srgbClr val="30272E"/>
                </a:solidFill>
                <a:effectLst/>
                <a:latin typeface="Inter"/>
              </a:rPr>
              <a:t>"</a:t>
            </a:r>
            <a:r>
              <a:rPr lang="en-US" sz="1200" b="0" i="0" dirty="0">
                <a:effectLst/>
                <a:latin typeface="Inter"/>
                <a:hlinkClick r:id="rId2"/>
              </a:rPr>
              <a:t>Mr. Beagle</a:t>
            </a:r>
            <a:r>
              <a:rPr lang="en-US" sz="1200" b="0" i="0" dirty="0">
                <a:solidFill>
                  <a:srgbClr val="30272E"/>
                </a:solidFill>
                <a:effectLst/>
                <a:latin typeface="Inter"/>
              </a:rPr>
              <a:t>" by </a:t>
            </a:r>
            <a:r>
              <a:rPr lang="en-US" sz="1200" b="0" i="0" dirty="0" err="1">
                <a:effectLst/>
                <a:latin typeface="Inter"/>
                <a:hlinkClick r:id="rId3"/>
              </a:rPr>
              <a:t>Macorig</a:t>
            </a:r>
            <a:r>
              <a:rPr lang="en-US" sz="1200" b="0" i="0" dirty="0">
                <a:effectLst/>
                <a:latin typeface="Inter"/>
                <a:hlinkClick r:id="rId3"/>
              </a:rPr>
              <a:t> Paolo</a:t>
            </a:r>
            <a:r>
              <a:rPr lang="en-US" sz="1200" b="0" i="0" dirty="0">
                <a:solidFill>
                  <a:srgbClr val="30272E"/>
                </a:solidFill>
                <a:effectLst/>
                <a:latin typeface="Inter"/>
              </a:rPr>
              <a:t> is licensed under </a:t>
            </a:r>
            <a:r>
              <a:rPr lang="en-US" sz="1200" b="0" i="0" dirty="0">
                <a:effectLst/>
                <a:latin typeface="Inter"/>
                <a:hlinkClick r:id="rId4"/>
              </a:rPr>
              <a:t>CC BY-NC-ND 2.0</a:t>
            </a:r>
            <a:r>
              <a:rPr lang="en-US" sz="1200" b="0" i="0" dirty="0">
                <a:solidFill>
                  <a:srgbClr val="30272E"/>
                </a:solidFill>
                <a:effectLst/>
                <a:latin typeface="Inter"/>
              </a:rPr>
              <a:t>.</a:t>
            </a:r>
            <a:endParaRPr lang="en-US" sz="1600" dirty="0"/>
          </a:p>
        </p:txBody>
      </p:sp>
      <p:pic>
        <p:nvPicPr>
          <p:cNvPr id="4" name="Content Placeholder 3" descr="A brown and white dog&#10;&#10;Description automatically generated with medium confidence">
            <a:extLst>
              <a:ext uri="{FF2B5EF4-FFF2-40B4-BE49-F238E27FC236}">
                <a16:creationId xmlns:a16="http://schemas.microsoft.com/office/drawing/2014/main" id="{63942F86-B6EE-4B2A-915C-4F81583291BB}"/>
              </a:ext>
            </a:extLst>
          </p:cNvPr>
          <p:cNvPicPr>
            <a:picLocks noChangeAspect="1"/>
          </p:cNvPicPr>
          <p:nvPr/>
        </p:nvPicPr>
        <p:blipFill>
          <a:blip r:embed="rId5"/>
          <a:stretch>
            <a:fillRect/>
          </a:stretch>
        </p:blipFill>
        <p:spPr>
          <a:xfrm>
            <a:off x="4642342" y="1131566"/>
            <a:ext cx="6909577" cy="4594868"/>
          </a:xfrm>
          <a:prstGeom prst="rect">
            <a:avLst/>
          </a:prstGeom>
        </p:spPr>
      </p:pic>
    </p:spTree>
    <p:extLst>
      <p:ext uri="{BB962C8B-B14F-4D97-AF65-F5344CB8AC3E}">
        <p14:creationId xmlns:p14="http://schemas.microsoft.com/office/powerpoint/2010/main" val="2937456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ED3E-DB22-404E-B4C1-A512DC954BB4}"/>
              </a:ext>
            </a:extLst>
          </p:cNvPr>
          <p:cNvSpPr>
            <a:spLocks noGrp="1"/>
          </p:cNvSpPr>
          <p:nvPr>
            <p:ph type="title"/>
          </p:nvPr>
        </p:nvSpPr>
        <p:spPr>
          <a:xfrm>
            <a:off x="1024128" y="585216"/>
            <a:ext cx="3133581" cy="1499616"/>
          </a:xfrm>
        </p:spPr>
        <p:txBody>
          <a:bodyPr>
            <a:normAutofit/>
          </a:bodyPr>
          <a:lstStyle/>
          <a:p>
            <a:r>
              <a:rPr lang="en-US" sz="4000" dirty="0"/>
              <a:t>What about this?</a:t>
            </a:r>
          </a:p>
        </p:txBody>
      </p:sp>
      <p:sp>
        <p:nvSpPr>
          <p:cNvPr id="8" name="Content Placeholder 7">
            <a:extLst>
              <a:ext uri="{FF2B5EF4-FFF2-40B4-BE49-F238E27FC236}">
                <a16:creationId xmlns:a16="http://schemas.microsoft.com/office/drawing/2014/main" id="{EC501B1A-B45F-3C52-D95F-0AF7C0B4B12D}"/>
              </a:ext>
            </a:extLst>
          </p:cNvPr>
          <p:cNvSpPr>
            <a:spLocks noGrp="1"/>
          </p:cNvSpPr>
          <p:nvPr>
            <p:ph idx="1"/>
          </p:nvPr>
        </p:nvSpPr>
        <p:spPr>
          <a:xfrm>
            <a:off x="4642342" y="5852161"/>
            <a:ext cx="5225227" cy="858740"/>
          </a:xfrm>
        </p:spPr>
        <p:txBody>
          <a:bodyPr>
            <a:normAutofit/>
          </a:bodyPr>
          <a:lstStyle/>
          <a:p>
            <a:r>
              <a:rPr lang="en-US" sz="1200" b="0" i="0" dirty="0">
                <a:solidFill>
                  <a:srgbClr val="30272E"/>
                </a:solidFill>
                <a:effectLst/>
                <a:latin typeface="Inter"/>
              </a:rPr>
              <a:t>"</a:t>
            </a:r>
            <a:r>
              <a:rPr lang="en-US" sz="1200" b="0" i="0" dirty="0">
                <a:effectLst/>
                <a:latin typeface="Inter"/>
                <a:hlinkClick r:id="rId2"/>
              </a:rPr>
              <a:t>Mr. Beagle</a:t>
            </a:r>
            <a:r>
              <a:rPr lang="en-US" sz="1200" b="0" i="0" dirty="0">
                <a:solidFill>
                  <a:srgbClr val="30272E"/>
                </a:solidFill>
                <a:effectLst/>
                <a:latin typeface="Inter"/>
              </a:rPr>
              <a:t>" by </a:t>
            </a:r>
            <a:r>
              <a:rPr lang="en-US" sz="1200" b="0" i="0" dirty="0" err="1">
                <a:effectLst/>
                <a:latin typeface="Inter"/>
                <a:hlinkClick r:id="rId3"/>
              </a:rPr>
              <a:t>Macorig</a:t>
            </a:r>
            <a:r>
              <a:rPr lang="en-US" sz="1200" b="0" i="0" dirty="0">
                <a:effectLst/>
                <a:latin typeface="Inter"/>
                <a:hlinkClick r:id="rId3"/>
              </a:rPr>
              <a:t> Paolo</a:t>
            </a:r>
            <a:r>
              <a:rPr lang="en-US" sz="1200" b="0" i="0" dirty="0">
                <a:solidFill>
                  <a:srgbClr val="30272E"/>
                </a:solidFill>
                <a:effectLst/>
                <a:latin typeface="Inter"/>
              </a:rPr>
              <a:t> is licensed under </a:t>
            </a:r>
            <a:r>
              <a:rPr lang="en-US" sz="1200" b="0" i="0" dirty="0">
                <a:effectLst/>
                <a:latin typeface="Inter"/>
                <a:hlinkClick r:id="rId4"/>
              </a:rPr>
              <a:t>CC BY-NC-ND 2.0</a:t>
            </a:r>
            <a:r>
              <a:rPr lang="en-US" sz="1200" b="0" i="0" dirty="0">
                <a:solidFill>
                  <a:srgbClr val="30272E"/>
                </a:solidFill>
                <a:effectLst/>
                <a:latin typeface="Inter"/>
              </a:rPr>
              <a:t>.</a:t>
            </a:r>
            <a:endParaRPr lang="en-US" sz="1600" dirty="0"/>
          </a:p>
        </p:txBody>
      </p:sp>
      <p:pic>
        <p:nvPicPr>
          <p:cNvPr id="4" name="Content Placeholder 3" descr="A brown and white dog&#10;&#10;Description automatically generated with medium confidence">
            <a:extLst>
              <a:ext uri="{FF2B5EF4-FFF2-40B4-BE49-F238E27FC236}">
                <a16:creationId xmlns:a16="http://schemas.microsoft.com/office/drawing/2014/main" id="{63942F86-B6EE-4B2A-915C-4F81583291B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854"/>
                    </a14:imgEffect>
                  </a14:imgLayer>
                </a14:imgProps>
              </a:ext>
            </a:extLst>
          </a:blip>
          <a:stretch>
            <a:fillRect/>
          </a:stretch>
        </p:blipFill>
        <p:spPr>
          <a:xfrm>
            <a:off x="4642342" y="1131566"/>
            <a:ext cx="6909577" cy="4594868"/>
          </a:xfrm>
          <a:prstGeom prst="rect">
            <a:avLst/>
          </a:prstGeom>
        </p:spPr>
      </p:pic>
      <p:pic>
        <p:nvPicPr>
          <p:cNvPr id="10" name="Graphic 9" descr="Bow with solid fill">
            <a:extLst>
              <a:ext uri="{FF2B5EF4-FFF2-40B4-BE49-F238E27FC236}">
                <a16:creationId xmlns:a16="http://schemas.microsoft.com/office/drawing/2014/main" id="{60DFA404-849A-4499-971F-425461BF48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89478" y="1468120"/>
            <a:ext cx="1727200" cy="1727200"/>
          </a:xfrm>
          <a:prstGeom prst="rect">
            <a:avLst/>
          </a:prstGeom>
        </p:spPr>
      </p:pic>
      <p:pic>
        <p:nvPicPr>
          <p:cNvPr id="12" name="Graphic 11" descr="Bow with solid fill">
            <a:extLst>
              <a:ext uri="{FF2B5EF4-FFF2-40B4-BE49-F238E27FC236}">
                <a16:creationId xmlns:a16="http://schemas.microsoft.com/office/drawing/2014/main" id="{1FC1B442-558C-4E15-8C68-87C3A45D39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336348">
            <a:off x="7452847" y="865773"/>
            <a:ext cx="938503" cy="938503"/>
          </a:xfrm>
          <a:prstGeom prst="rect">
            <a:avLst/>
          </a:prstGeom>
        </p:spPr>
      </p:pic>
    </p:spTree>
    <p:extLst>
      <p:ext uri="{BB962C8B-B14F-4D97-AF65-F5344CB8AC3E}">
        <p14:creationId xmlns:p14="http://schemas.microsoft.com/office/powerpoint/2010/main" val="334645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536D-1357-41AD-B1A9-E4DC67D7F29E}"/>
              </a:ext>
            </a:extLst>
          </p:cNvPr>
          <p:cNvSpPr>
            <a:spLocks noGrp="1"/>
          </p:cNvSpPr>
          <p:nvPr>
            <p:ph type="title"/>
          </p:nvPr>
        </p:nvSpPr>
        <p:spPr/>
        <p:txBody>
          <a:bodyPr/>
          <a:lstStyle/>
          <a:p>
            <a:r>
              <a:rPr lang="en-US" dirty="0"/>
              <a:t>What does “SA” mean?</a:t>
            </a:r>
          </a:p>
        </p:txBody>
      </p:sp>
      <p:sp>
        <p:nvSpPr>
          <p:cNvPr id="3" name="Content Placeholder 2">
            <a:extLst>
              <a:ext uri="{FF2B5EF4-FFF2-40B4-BE49-F238E27FC236}">
                <a16:creationId xmlns:a16="http://schemas.microsoft.com/office/drawing/2014/main" id="{B6F9E1C7-7F82-42DA-A87F-4D48D634ADE3}"/>
              </a:ext>
            </a:extLst>
          </p:cNvPr>
          <p:cNvSpPr>
            <a:spLocks noGrp="1"/>
          </p:cNvSpPr>
          <p:nvPr>
            <p:ph idx="1"/>
          </p:nvPr>
        </p:nvSpPr>
        <p:spPr/>
        <p:txBody>
          <a:bodyPr/>
          <a:lstStyle/>
          <a:p>
            <a:r>
              <a:rPr lang="en-US" dirty="0"/>
              <a:t>SA means “share alike.”  For instance, if I put CC-BY-SA 4.0 it means that anyone who uses my work </a:t>
            </a:r>
            <a:r>
              <a:rPr lang="en-US" dirty="0">
                <a:highlight>
                  <a:srgbClr val="FFFF00"/>
                </a:highlight>
              </a:rPr>
              <a:t>to create a derivative work </a:t>
            </a:r>
            <a:r>
              <a:rPr lang="en-US" dirty="0"/>
              <a:t>must also use the same license (i.e. my work will presumably never be used under a more restrictive license).</a:t>
            </a:r>
          </a:p>
          <a:p>
            <a:endParaRPr lang="en-US" dirty="0"/>
          </a:p>
          <a:p>
            <a:r>
              <a:rPr lang="en-US" dirty="0"/>
              <a:t>But, note that it only applies to those creating a derivative work (i.e. changing the work in some meaningful way).  If you simply copy and paste a photo and do nothing to change it, you are not creating a derivative work. Thus, you do not have to add the “SA” to your CC-BY license on your OER.  Make sense?  You would simply have to cite the photo appropriately with its CC-BY-SA 4.0 license.  Such as:</a:t>
            </a:r>
          </a:p>
        </p:txBody>
      </p:sp>
    </p:spTree>
    <p:extLst>
      <p:ext uri="{BB962C8B-B14F-4D97-AF65-F5344CB8AC3E}">
        <p14:creationId xmlns:p14="http://schemas.microsoft.com/office/powerpoint/2010/main" val="62784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DA43-1EC4-41F2-91F7-F442D743818B}"/>
              </a:ext>
            </a:extLst>
          </p:cNvPr>
          <p:cNvSpPr>
            <a:spLocks noGrp="1"/>
          </p:cNvSpPr>
          <p:nvPr>
            <p:ph type="title"/>
          </p:nvPr>
        </p:nvSpPr>
        <p:spPr/>
        <p:txBody>
          <a:bodyPr/>
          <a:lstStyle/>
          <a:p>
            <a:r>
              <a:rPr lang="en-US" dirty="0"/>
              <a:t>Share alike example</a:t>
            </a:r>
          </a:p>
        </p:txBody>
      </p:sp>
      <p:sp>
        <p:nvSpPr>
          <p:cNvPr id="6" name="Content Placeholder 5">
            <a:extLst>
              <a:ext uri="{FF2B5EF4-FFF2-40B4-BE49-F238E27FC236}">
                <a16:creationId xmlns:a16="http://schemas.microsoft.com/office/drawing/2014/main" id="{A505CBCE-FAEB-4154-ABC7-8F265BB5171D}"/>
              </a:ext>
            </a:extLst>
          </p:cNvPr>
          <p:cNvSpPr>
            <a:spLocks noGrp="1"/>
          </p:cNvSpPr>
          <p:nvPr>
            <p:ph idx="1"/>
          </p:nvPr>
        </p:nvSpPr>
        <p:spPr>
          <a:xfrm>
            <a:off x="7566819" y="3369093"/>
            <a:ext cx="4320382" cy="1716338"/>
          </a:xfrm>
        </p:spPr>
        <p:txBody>
          <a:bodyPr/>
          <a:lstStyle/>
          <a:p>
            <a:r>
              <a:rPr lang="en-US" b="0" i="0" dirty="0">
                <a:solidFill>
                  <a:srgbClr val="30272E"/>
                </a:solidFill>
                <a:effectLst/>
                <a:latin typeface="Inter"/>
              </a:rPr>
              <a:t>"</a:t>
            </a:r>
            <a:r>
              <a:rPr lang="en-US" b="0" i="0" dirty="0">
                <a:effectLst/>
                <a:latin typeface="Inter"/>
                <a:hlinkClick r:id="rId2"/>
              </a:rPr>
              <a:t>Fly like a Beagle!</a:t>
            </a:r>
            <a:r>
              <a:rPr lang="en-US" b="0" i="0" dirty="0">
                <a:solidFill>
                  <a:srgbClr val="30272E"/>
                </a:solidFill>
                <a:effectLst/>
                <a:latin typeface="Inter"/>
              </a:rPr>
              <a:t>" by </a:t>
            </a:r>
            <a:r>
              <a:rPr lang="en-US" b="0" i="0" dirty="0">
                <a:effectLst/>
                <a:latin typeface="Inter"/>
                <a:hlinkClick r:id="rId3"/>
              </a:rPr>
              <a:t>Bukowsky18</a:t>
            </a:r>
            <a:r>
              <a:rPr lang="en-US" b="0" i="0" dirty="0">
                <a:solidFill>
                  <a:srgbClr val="30272E"/>
                </a:solidFill>
                <a:effectLst/>
                <a:latin typeface="Inter"/>
              </a:rPr>
              <a:t> is licensed under </a:t>
            </a:r>
            <a:r>
              <a:rPr lang="en-US" b="0" i="0" dirty="0">
                <a:effectLst/>
                <a:latin typeface="Inter"/>
                <a:hlinkClick r:id="rId4"/>
              </a:rPr>
              <a:t>CC BY-SA 2.0</a:t>
            </a:r>
            <a:r>
              <a:rPr lang="en-US" b="0" i="0" dirty="0">
                <a:solidFill>
                  <a:srgbClr val="30272E"/>
                </a:solidFill>
                <a:effectLst/>
                <a:latin typeface="Inter"/>
              </a:rPr>
              <a:t>.</a:t>
            </a:r>
            <a:endParaRPr lang="en-US" dirty="0"/>
          </a:p>
        </p:txBody>
      </p:sp>
      <p:pic>
        <p:nvPicPr>
          <p:cNvPr id="2050" name="Picture 2" descr="Fly like a Beagle!">
            <a:extLst>
              <a:ext uri="{FF2B5EF4-FFF2-40B4-BE49-F238E27FC236}">
                <a16:creationId xmlns:a16="http://schemas.microsoft.com/office/drawing/2014/main" id="{23D02F2D-358A-436B-B3D8-599A8E5BA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515" y="1767841"/>
            <a:ext cx="6558455" cy="491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05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1673-503F-42E5-BE59-4F6925743C32}"/>
              </a:ext>
            </a:extLst>
          </p:cNvPr>
          <p:cNvSpPr>
            <a:spLocks noGrp="1"/>
          </p:cNvSpPr>
          <p:nvPr>
            <p:ph type="title"/>
          </p:nvPr>
        </p:nvSpPr>
        <p:spPr/>
        <p:txBody>
          <a:bodyPr/>
          <a:lstStyle/>
          <a:p>
            <a:r>
              <a:rPr lang="en-US" dirty="0"/>
              <a:t>What can people do with </a:t>
            </a:r>
            <a:r>
              <a:rPr lang="en-US" u="sng" dirty="0"/>
              <a:t>YOUR</a:t>
            </a:r>
            <a:r>
              <a:rPr lang="en-US" dirty="0"/>
              <a:t> OER???</a:t>
            </a:r>
          </a:p>
        </p:txBody>
      </p:sp>
      <p:sp>
        <p:nvSpPr>
          <p:cNvPr id="3" name="Content Placeholder 2">
            <a:extLst>
              <a:ext uri="{FF2B5EF4-FFF2-40B4-BE49-F238E27FC236}">
                <a16:creationId xmlns:a16="http://schemas.microsoft.com/office/drawing/2014/main" id="{BFAF9A3A-962E-428F-AE0D-1C53A38E23B8}"/>
              </a:ext>
            </a:extLst>
          </p:cNvPr>
          <p:cNvSpPr>
            <a:spLocks noGrp="1"/>
          </p:cNvSpPr>
          <p:nvPr>
            <p:ph idx="1"/>
          </p:nvPr>
        </p:nvSpPr>
        <p:spPr/>
        <p:txBody>
          <a:bodyPr/>
          <a:lstStyle/>
          <a:p>
            <a:r>
              <a:rPr lang="en-US" dirty="0"/>
              <a:t>Remember, it will have the CC-BY license…</a:t>
            </a:r>
          </a:p>
        </p:txBody>
      </p:sp>
    </p:spTree>
    <p:extLst>
      <p:ext uri="{BB962C8B-B14F-4D97-AF65-F5344CB8AC3E}">
        <p14:creationId xmlns:p14="http://schemas.microsoft.com/office/powerpoint/2010/main" val="100552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really easy to get a ©</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237917532"/>
              </p:ext>
            </p:extLst>
          </p:nvPr>
        </p:nvGraphicFramePr>
        <p:xfrm>
          <a:off x="803564" y="1884217"/>
          <a:ext cx="10270836" cy="4309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862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D18A-1992-4412-ACC8-AADE4B3A7121}"/>
              </a:ext>
            </a:extLst>
          </p:cNvPr>
          <p:cNvSpPr>
            <a:spLocks noGrp="1"/>
          </p:cNvSpPr>
          <p:nvPr>
            <p:ph type="title"/>
          </p:nvPr>
        </p:nvSpPr>
        <p:spPr/>
        <p:txBody>
          <a:bodyPr/>
          <a:lstStyle/>
          <a:p>
            <a:r>
              <a:rPr lang="en-US" dirty="0"/>
              <a:t>Great, but…</a:t>
            </a:r>
          </a:p>
        </p:txBody>
      </p:sp>
      <p:sp>
        <p:nvSpPr>
          <p:cNvPr id="3" name="Content Placeholder 2">
            <a:extLst>
              <a:ext uri="{FF2B5EF4-FFF2-40B4-BE49-F238E27FC236}">
                <a16:creationId xmlns:a16="http://schemas.microsoft.com/office/drawing/2014/main" id="{F77D54EA-B620-46ED-B30A-67CC5A8EE847}"/>
              </a:ext>
            </a:extLst>
          </p:cNvPr>
          <p:cNvSpPr>
            <a:spLocks noGrp="1"/>
          </p:cNvSpPr>
          <p:nvPr>
            <p:ph idx="1"/>
          </p:nvPr>
        </p:nvSpPr>
        <p:spPr/>
        <p:txBody>
          <a:bodyPr/>
          <a:lstStyle/>
          <a:p>
            <a:r>
              <a:rPr lang="en-US" dirty="0"/>
              <a:t>There are some things I need to use that are still in copyright.</a:t>
            </a:r>
          </a:p>
          <a:p>
            <a:endParaRPr lang="en-US" dirty="0"/>
          </a:p>
          <a:p>
            <a:r>
              <a:rPr lang="en-US" dirty="0"/>
              <a:t>I know.  So, you have two options:</a:t>
            </a:r>
          </a:p>
          <a:p>
            <a:endParaRPr lang="en-US" dirty="0"/>
          </a:p>
          <a:p>
            <a:r>
              <a:rPr lang="en-US" dirty="0"/>
              <a:t>1) Assert fair use (we will discuss this next time); or</a:t>
            </a:r>
          </a:p>
          <a:p>
            <a:r>
              <a:rPr lang="en-US" dirty="0"/>
              <a:t>2) Ask for permission (make sure you get permission in writing—email is fine—from the copyright owner—usually the publisher—and note that you are creating an OER that will be openly licensed on the internet).</a:t>
            </a:r>
          </a:p>
          <a:p>
            <a:endParaRPr lang="en-US" dirty="0"/>
          </a:p>
          <a:p>
            <a:endParaRPr lang="en-US" dirty="0"/>
          </a:p>
        </p:txBody>
      </p:sp>
    </p:spTree>
    <p:extLst>
      <p:ext uri="{BB962C8B-B14F-4D97-AF65-F5344CB8AC3E}">
        <p14:creationId xmlns:p14="http://schemas.microsoft.com/office/powerpoint/2010/main" val="5665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20CFC-367F-4EC1-95A0-46FEC84FC0E9}"/>
              </a:ext>
            </a:extLst>
          </p:cNvPr>
          <p:cNvSpPr>
            <a:spLocks noGrp="1"/>
          </p:cNvSpPr>
          <p:nvPr>
            <p:ph type="title"/>
          </p:nvPr>
        </p:nvSpPr>
        <p:spPr>
          <a:xfrm>
            <a:off x="1024129" y="585216"/>
            <a:ext cx="3779085" cy="1499616"/>
          </a:xfrm>
        </p:spPr>
        <p:txBody>
          <a:bodyPr>
            <a:normAutofit/>
          </a:bodyPr>
          <a:lstStyle/>
          <a:p>
            <a:r>
              <a:rPr lang="en-US">
                <a:solidFill>
                  <a:srgbClr val="FFFFFF"/>
                </a:solidFill>
              </a:rPr>
              <a:t>Questions?</a:t>
            </a:r>
          </a:p>
        </p:txBody>
      </p:sp>
      <p:cxnSp>
        <p:nvCxnSpPr>
          <p:cNvPr id="14" name="Straight Connector 13">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0035F09-7B61-732D-8FC9-729B3EC25245}"/>
              </a:ext>
            </a:extLst>
          </p:cNvPr>
          <p:cNvSpPr>
            <a:spLocks noGrp="1"/>
          </p:cNvSpPr>
          <p:nvPr>
            <p:ph idx="1"/>
          </p:nvPr>
        </p:nvSpPr>
        <p:spPr>
          <a:xfrm>
            <a:off x="1024129" y="2286000"/>
            <a:ext cx="3791711" cy="3931920"/>
          </a:xfrm>
        </p:spPr>
        <p:txBody>
          <a:bodyPr>
            <a:normAutofit/>
          </a:bodyPr>
          <a:lstStyle/>
          <a:p>
            <a:endParaRPr lang="en-US">
              <a:solidFill>
                <a:srgbClr val="FFFFFF"/>
              </a:solidFill>
            </a:endParaRPr>
          </a:p>
        </p:txBody>
      </p:sp>
      <p:pic>
        <p:nvPicPr>
          <p:cNvPr id="5" name="Content Placeholder 4" descr="Badge Question Mark with solid fill">
            <a:extLst>
              <a:ext uri="{FF2B5EF4-FFF2-40B4-BE49-F238E27FC236}">
                <a16:creationId xmlns:a16="http://schemas.microsoft.com/office/drawing/2014/main" id="{6B54C6CD-7C8E-4508-8321-50FAC09B48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701039"/>
            <a:ext cx="5455921" cy="5455921"/>
          </a:xfrm>
          <a:prstGeom prst="rect">
            <a:avLst/>
          </a:prstGeom>
        </p:spPr>
      </p:pic>
    </p:spTree>
    <p:extLst>
      <p:ext uri="{BB962C8B-B14F-4D97-AF65-F5344CB8AC3E}">
        <p14:creationId xmlns:p14="http://schemas.microsoft.com/office/powerpoint/2010/main" val="347004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l.boxcloud.com/api/2.0/internal_files/362684395292/versions/383370598892/representations/jpg_paged_2048x2048/content/1.jpg?access_token=1!Hs9cikmKFAoGYIhdNpeHjwKmqYI1kGVi8juHGnxjSnu7knhIbstMy_8fSXOmsHJe1Rdbh1yei-K4-5iGcTMFnmRvIVTYSPxFnTdgR6GE_xD2LSzdsCVvTErg2AVgszZJVEU-6Im7CgvQVen0uPtpuf5nkMqdtYPmgiybk1-ZCT-W00SgNo_74qWzvHF8R_fEyEXRJCt77v255lHEIJMG-zLbeERtP2yhF1XBydCLakRP5_rZO6Cm7b3yFRg9cMQvsLIq-BTNsZx0SuVvaah4pJgxqVI7y_QXFNRLN4kK6_otkZ7M6rrS8ed69co3mylpAIoqqYgQuh8CA4llgt2YYu3AMb3BJ5Bq3kc24y_E4oXeovmSNvNpaAVnf5vIW5RO6twgZmqx_WdaZvs2hk0my3Z6quR5Z09cB3EA2eLjo1LE0S8h8wi9jPZDgFxB4DlE4cccmxishoZIjP7jLylrVXwr319lxbq1Fx7evmJjD-A9cE9Tk9mrbuHCq4xSy1g0MoVpS58HYxk9u9LxeJ7xkDNLk4N_dBg6mvRweFbfIYleVSIx87yBmsB7kDCjoXFU&amp;box_client_name=box-content-preview&amp;box_client_version=2.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110953"/>
            <a:ext cx="3921760" cy="54899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82473" y="365760"/>
            <a:ext cx="7601527" cy="3323987"/>
          </a:xfrm>
          <a:prstGeom prst="rect">
            <a:avLst/>
          </a:prstGeom>
          <a:noFill/>
        </p:spPr>
        <p:txBody>
          <a:bodyPr wrap="square" rtlCol="0">
            <a:spAutoFit/>
          </a:bodyPr>
          <a:lstStyle/>
          <a:p>
            <a:r>
              <a:rPr lang="en-US" sz="3200" dirty="0">
                <a:latin typeface="Palatino Linotype" panose="02040502050505030304" pitchFamily="18" charset="0"/>
              </a:rPr>
              <a:t>Questions?</a:t>
            </a:r>
          </a:p>
          <a:p>
            <a:endParaRPr lang="en-US" sz="3200" dirty="0">
              <a:latin typeface="Palatino Linotype" panose="02040502050505030304" pitchFamily="18" charset="0"/>
            </a:endParaRPr>
          </a:p>
          <a:p>
            <a:endParaRPr lang="en-US" sz="3200" dirty="0">
              <a:latin typeface="Palatino Linotype" panose="02040502050505030304" pitchFamily="18" charset="0"/>
            </a:endParaRPr>
          </a:p>
          <a:p>
            <a:r>
              <a:rPr lang="en-US" sz="3200" dirty="0">
                <a:latin typeface="Palatino Linotype" panose="02040502050505030304" pitchFamily="18" charset="0"/>
              </a:rPr>
              <a:t>Remember, you can always </a:t>
            </a:r>
            <a:r>
              <a:rPr lang="en-US" sz="3200">
                <a:latin typeface="Palatino Linotype" panose="02040502050505030304" pitchFamily="18" charset="0"/>
              </a:rPr>
              <a:t>contact me:</a:t>
            </a:r>
            <a:endParaRPr lang="en-US" sz="3200" dirty="0">
              <a:latin typeface="Palatino Linotype" panose="02040502050505030304" pitchFamily="18" charset="0"/>
            </a:endParaRPr>
          </a:p>
          <a:p>
            <a:r>
              <a:rPr lang="en-US" sz="3200" dirty="0">
                <a:latin typeface="Palatino Linotype" panose="02040502050505030304" pitchFamily="18" charset="0"/>
              </a:rPr>
              <a:t>srbenson@illinois.edu</a:t>
            </a:r>
          </a:p>
          <a:p>
            <a:endParaRPr lang="en-US" sz="3200" dirty="0">
              <a:latin typeface="Palatino Linotype" panose="02040502050505030304" pitchFamily="18" charset="0"/>
            </a:endParaRPr>
          </a:p>
          <a:p>
            <a:endParaRPr lang="en-US" dirty="0"/>
          </a:p>
        </p:txBody>
      </p:sp>
    </p:spTree>
    <p:extLst>
      <p:ext uri="{BB962C8B-B14F-4D97-AF65-F5344CB8AC3E}">
        <p14:creationId xmlns:p14="http://schemas.microsoft.com/office/powerpoint/2010/main" val="177994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8794" y="292336"/>
            <a:ext cx="11394412" cy="6273328"/>
          </a:xfrm>
          <a:prstGeom prst="rect">
            <a:avLst/>
          </a:prstGeom>
        </p:spPr>
      </p:pic>
      <p:sp>
        <p:nvSpPr>
          <p:cNvPr id="3" name="TextBox 2"/>
          <p:cNvSpPr txBox="1"/>
          <p:nvPr/>
        </p:nvSpPr>
        <p:spPr>
          <a:xfrm>
            <a:off x="2355273" y="434109"/>
            <a:ext cx="7638472" cy="584775"/>
          </a:xfrm>
          <a:prstGeom prst="rect">
            <a:avLst/>
          </a:prstGeom>
          <a:noFill/>
        </p:spPr>
        <p:txBody>
          <a:bodyPr wrap="square" rtlCol="0">
            <a:spAutoFit/>
          </a:bodyPr>
          <a:lstStyle/>
          <a:p>
            <a:pPr algn="ctr"/>
            <a:r>
              <a:rPr lang="en-US" sz="3200" dirty="0"/>
              <a:t>Exclusive Rights of the Author</a:t>
            </a:r>
          </a:p>
        </p:txBody>
      </p:sp>
      <p:sp>
        <p:nvSpPr>
          <p:cNvPr id="4" name="Right Brace 3"/>
          <p:cNvSpPr/>
          <p:nvPr/>
        </p:nvSpPr>
        <p:spPr>
          <a:xfrm rot="16200000">
            <a:off x="5928187" y="-2412256"/>
            <a:ext cx="825160" cy="7970983"/>
          </a:xfrm>
          <a:prstGeom prst="rightBrace">
            <a:avLst>
              <a:gd name="adj1" fmla="val 8333"/>
              <a:gd name="adj2" fmla="val 4707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Tree>
    <p:extLst>
      <p:ext uri="{BB962C8B-B14F-4D97-AF65-F5344CB8AC3E}">
        <p14:creationId xmlns:p14="http://schemas.microsoft.com/office/powerpoint/2010/main" val="189689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41BD-6219-4E5D-AFC0-932E7788B458}"/>
              </a:ext>
            </a:extLst>
          </p:cNvPr>
          <p:cNvSpPr>
            <a:spLocks noGrp="1"/>
          </p:cNvSpPr>
          <p:nvPr>
            <p:ph type="title"/>
          </p:nvPr>
        </p:nvSpPr>
        <p:spPr/>
        <p:txBody>
          <a:bodyPr/>
          <a:lstStyle/>
          <a:p>
            <a:r>
              <a:rPr lang="en-US" dirty="0"/>
              <a:t>Copyright lasts a long, long time</a:t>
            </a:r>
          </a:p>
        </p:txBody>
      </p:sp>
      <p:sp>
        <p:nvSpPr>
          <p:cNvPr id="3" name="Content Placeholder 2">
            <a:extLst>
              <a:ext uri="{FF2B5EF4-FFF2-40B4-BE49-F238E27FC236}">
                <a16:creationId xmlns:a16="http://schemas.microsoft.com/office/drawing/2014/main" id="{A501DECA-8F82-4E12-8056-B0DAFC75725D}"/>
              </a:ext>
            </a:extLst>
          </p:cNvPr>
          <p:cNvSpPr>
            <a:spLocks noGrp="1"/>
          </p:cNvSpPr>
          <p:nvPr>
            <p:ph idx="1"/>
          </p:nvPr>
        </p:nvSpPr>
        <p:spPr/>
        <p:txBody>
          <a:bodyPr/>
          <a:lstStyle/>
          <a:p>
            <a:r>
              <a:rPr lang="en-US" dirty="0"/>
              <a:t>Today, the default copyright length is life of the author + 70 years after death.</a:t>
            </a:r>
          </a:p>
        </p:txBody>
      </p:sp>
      <p:sp>
        <p:nvSpPr>
          <p:cNvPr id="4" name="Cloud 3">
            <a:extLst>
              <a:ext uri="{FF2B5EF4-FFF2-40B4-BE49-F238E27FC236}">
                <a16:creationId xmlns:a16="http://schemas.microsoft.com/office/drawing/2014/main" id="{0357692E-1139-4B10-8E59-86BACCCA7568}"/>
              </a:ext>
            </a:extLst>
          </p:cNvPr>
          <p:cNvSpPr/>
          <p:nvPr/>
        </p:nvSpPr>
        <p:spPr>
          <a:xfrm>
            <a:off x="5255812" y="3800723"/>
            <a:ext cx="4102873" cy="28227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Thanks Disney </a:t>
            </a:r>
          </a:p>
        </p:txBody>
      </p:sp>
      <p:pic>
        <p:nvPicPr>
          <p:cNvPr id="6" name="Graphic 5" descr="Angry face outline with solid fill">
            <a:extLst>
              <a:ext uri="{FF2B5EF4-FFF2-40B4-BE49-F238E27FC236}">
                <a16:creationId xmlns:a16="http://schemas.microsoft.com/office/drawing/2014/main" id="{ED161CF3-5828-4A10-883F-91038A5425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64557" y="4572000"/>
            <a:ext cx="914400" cy="914400"/>
          </a:xfrm>
          <a:prstGeom prst="rect">
            <a:avLst/>
          </a:prstGeom>
        </p:spPr>
      </p:pic>
    </p:spTree>
    <p:extLst>
      <p:ext uri="{BB962C8B-B14F-4D97-AF65-F5344CB8AC3E}">
        <p14:creationId xmlns:p14="http://schemas.microsoft.com/office/powerpoint/2010/main" val="247244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87792-47C7-4407-8F1D-CA54088205E9}"/>
              </a:ext>
            </a:extLst>
          </p:cNvPr>
          <p:cNvSpPr>
            <a:spLocks noGrp="1"/>
          </p:cNvSpPr>
          <p:nvPr>
            <p:ph type="title"/>
          </p:nvPr>
        </p:nvSpPr>
        <p:spPr/>
        <p:txBody>
          <a:bodyPr/>
          <a:lstStyle/>
          <a:p>
            <a:r>
              <a:rPr lang="en-US" dirty="0"/>
              <a:t>For OER, three things to know</a:t>
            </a:r>
          </a:p>
        </p:txBody>
      </p:sp>
      <p:sp>
        <p:nvSpPr>
          <p:cNvPr id="3" name="Content Placeholder 2">
            <a:extLst>
              <a:ext uri="{FF2B5EF4-FFF2-40B4-BE49-F238E27FC236}">
                <a16:creationId xmlns:a16="http://schemas.microsoft.com/office/drawing/2014/main" id="{B0EADF1A-67BC-4DB2-97BB-EB8F53204669}"/>
              </a:ext>
            </a:extLst>
          </p:cNvPr>
          <p:cNvSpPr>
            <a:spLocks noGrp="1"/>
          </p:cNvSpPr>
          <p:nvPr>
            <p:ph idx="1"/>
          </p:nvPr>
        </p:nvSpPr>
        <p:spPr/>
        <p:txBody>
          <a:bodyPr/>
          <a:lstStyle/>
          <a:p>
            <a:r>
              <a:rPr lang="en-US" dirty="0"/>
              <a:t>1) What kinds of stuff can you use in your work?</a:t>
            </a:r>
          </a:p>
          <a:p>
            <a:r>
              <a:rPr lang="en-US" dirty="0"/>
              <a:t>2) How do you properly attribute/cite those items?</a:t>
            </a:r>
          </a:p>
          <a:p>
            <a:r>
              <a:rPr lang="en-US" dirty="0"/>
              <a:t>3) Understand the license you will put on YOUR work (CC-BY license) to make it an Open Educational Resource so that others can use it, too.</a:t>
            </a:r>
          </a:p>
        </p:txBody>
      </p:sp>
    </p:spTree>
    <p:extLst>
      <p:ext uri="{BB962C8B-B14F-4D97-AF65-F5344CB8AC3E}">
        <p14:creationId xmlns:p14="http://schemas.microsoft.com/office/powerpoint/2010/main" val="213856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1" y="0"/>
            <a:ext cx="12191999" cy="6858000"/>
          </a:xfrm>
          <a:prstGeom prst="rect">
            <a:avLst/>
          </a:prstGeom>
        </p:spPr>
      </p:pic>
      <p:sp>
        <p:nvSpPr>
          <p:cNvPr id="3" name="Cloud 2">
            <a:extLst>
              <a:ext uri="{FF2B5EF4-FFF2-40B4-BE49-F238E27FC236}">
                <a16:creationId xmlns:a16="http://schemas.microsoft.com/office/drawing/2014/main" id="{04A3B6F8-ED24-4D9D-8D0D-14D720D2BA59}"/>
              </a:ext>
            </a:extLst>
          </p:cNvPr>
          <p:cNvSpPr/>
          <p:nvPr/>
        </p:nvSpPr>
        <p:spPr>
          <a:xfrm>
            <a:off x="79513" y="1172817"/>
            <a:ext cx="3101009" cy="296186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Today, we will discuss the public domain and CC licenses… next time… fair use!</a:t>
            </a:r>
          </a:p>
        </p:txBody>
      </p:sp>
    </p:spTree>
    <p:extLst>
      <p:ext uri="{BB962C8B-B14F-4D97-AF65-F5344CB8AC3E}">
        <p14:creationId xmlns:p14="http://schemas.microsoft.com/office/powerpoint/2010/main" val="389946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ext Box 2"/>
          <p:cNvSpPr txBox="1">
            <a:spLocks noChangeArrowheads="1"/>
          </p:cNvSpPr>
          <p:nvPr/>
        </p:nvSpPr>
        <p:spPr bwMode="auto">
          <a:xfrm>
            <a:off x="2010410" y="1025364"/>
            <a:ext cx="4126230" cy="2463367"/>
          </a:xfrm>
          <a:prstGeom prst="rect">
            <a:avLst/>
          </a:prstGeom>
          <a:ln w="9525" cmpd="sng">
            <a:solidFill>
              <a:srgbClr val="00B0F0"/>
            </a:solidFill>
            <a:prstDash val="solid"/>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4800" i="1" dirty="0">
                <a:solidFill>
                  <a:schemeClr val="accent2"/>
                </a:solidFill>
                <a:effectLst/>
                <a:latin typeface="Calibri Light" panose="020F0302020204030204" pitchFamily="34" charset="0"/>
                <a:ea typeface="Calibri" panose="020F0502020204030204" pitchFamily="34" charset="0"/>
                <a:cs typeface="Calibri Light" panose="020F0302020204030204" pitchFamily="34" charset="0"/>
              </a:rPr>
              <a:t>Published in the United States </a:t>
            </a:r>
          </a:p>
          <a:p>
            <a:pPr marL="0" marR="0">
              <a:lnSpc>
                <a:spcPct val="107000"/>
              </a:lnSpc>
              <a:spcBef>
                <a:spcPts val="0"/>
              </a:spcBef>
              <a:spcAft>
                <a:spcPts val="0"/>
              </a:spcAft>
            </a:pPr>
            <a:r>
              <a:rPr lang="en-US" sz="4800" i="1" dirty="0">
                <a:solidFill>
                  <a:schemeClr val="accent2"/>
                </a:solidFill>
                <a:effectLst/>
                <a:latin typeface="Calibri Light" panose="020F0302020204030204" pitchFamily="34" charset="0"/>
                <a:ea typeface="Calibri" panose="020F0502020204030204" pitchFamily="34" charset="0"/>
                <a:cs typeface="Calibri Light" panose="020F0302020204030204" pitchFamily="34" charset="0"/>
              </a:rPr>
              <a:t>pre-1929</a:t>
            </a:r>
            <a:endParaRPr lang="en-US" sz="4800" dirty="0">
              <a:solidFill>
                <a:schemeClr val="accent2"/>
              </a:solidFill>
              <a:effectLst/>
              <a:latin typeface="Calibri Light" panose="020F0302020204030204" pitchFamily="34" charset="0"/>
              <a:ea typeface="Calibri" panose="020F0502020204030204" pitchFamily="34" charset="0"/>
              <a:cs typeface="Calibri Light" panose="020F03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13" name="Ink 12"/>
              <p14:cNvContentPartPr/>
              <p14:nvPr/>
            </p14:nvContentPartPr>
            <p14:xfrm>
              <a:off x="9504153" y="4985909"/>
              <a:ext cx="1515240" cy="307080"/>
            </p14:xfrm>
          </p:contentPart>
        </mc:Choice>
        <mc:Fallback xmlns="">
          <p:pic>
            <p:nvPicPr>
              <p:cNvPr id="13" name="Ink 12"/>
              <p:cNvPicPr/>
              <p:nvPr/>
            </p:nvPicPr>
            <p:blipFill>
              <a:blip r:embed="rId6"/>
              <a:stretch>
                <a:fillRect/>
              </a:stretch>
            </p:blipFill>
            <p:spPr>
              <a:xfrm>
                <a:off x="9465993" y="4947749"/>
                <a:ext cx="1591560" cy="383400"/>
              </a:xfrm>
              <a:prstGeom prst="rect">
                <a:avLst/>
              </a:prstGeom>
            </p:spPr>
          </p:pic>
        </mc:Fallback>
      </mc:AlternateContent>
      <p:sp>
        <p:nvSpPr>
          <p:cNvPr id="20" name="TextBox 19"/>
          <p:cNvSpPr txBox="1"/>
          <p:nvPr/>
        </p:nvSpPr>
        <p:spPr>
          <a:xfrm>
            <a:off x="6779766" y="1969003"/>
            <a:ext cx="5043054" cy="1754326"/>
          </a:xfrm>
          <a:prstGeom prst="rect">
            <a:avLst/>
          </a:prstGeom>
          <a:noFill/>
        </p:spPr>
        <p:txBody>
          <a:bodyPr wrap="square" rtlCol="0">
            <a:spAutoFit/>
          </a:bodyPr>
          <a:lstStyle/>
          <a:p>
            <a:r>
              <a:rPr lang="en-US" sz="5400" dirty="0"/>
              <a:t>🅑🅔🅒🅐🅤🅢🅔 🅜🅐🅣🅗</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93317" y="3616374"/>
            <a:ext cx="2226998" cy="2152516"/>
          </a:xfrm>
          <a:prstGeom prst="rect">
            <a:avLst/>
          </a:prstGeom>
        </p:spPr>
      </p:pic>
      <p:sp>
        <p:nvSpPr>
          <p:cNvPr id="9" name="TextBox 8"/>
          <p:cNvSpPr txBox="1"/>
          <p:nvPr/>
        </p:nvSpPr>
        <p:spPr>
          <a:xfrm>
            <a:off x="10030691" y="3907802"/>
            <a:ext cx="1228436" cy="1569660"/>
          </a:xfrm>
          <a:prstGeom prst="rect">
            <a:avLst/>
          </a:prstGeom>
          <a:noFill/>
        </p:spPr>
        <p:txBody>
          <a:bodyPr wrap="square" rtlCol="0">
            <a:spAutoFit/>
          </a:bodyPr>
          <a:lstStyle/>
          <a:p>
            <a:r>
              <a:rPr lang="en-US" sz="3200" dirty="0">
                <a:solidFill>
                  <a:schemeClr val="bg1"/>
                </a:solidFill>
                <a:latin typeface="Bradley Hand ITC" panose="03070402050302030203" pitchFamily="66" charset="0"/>
              </a:rPr>
              <a:t>1928</a:t>
            </a:r>
          </a:p>
          <a:p>
            <a:r>
              <a:rPr lang="en-US" sz="3200" u="sng" dirty="0">
                <a:solidFill>
                  <a:schemeClr val="bg1"/>
                </a:solidFill>
                <a:latin typeface="Bradley Hand ITC" panose="03070402050302030203" pitchFamily="66" charset="0"/>
              </a:rPr>
              <a:t>+95</a:t>
            </a:r>
          </a:p>
          <a:p>
            <a:r>
              <a:rPr lang="en-US" sz="3200" dirty="0">
                <a:solidFill>
                  <a:schemeClr val="bg1"/>
                </a:solidFill>
                <a:latin typeface="Bradley Hand ITC" panose="03070402050302030203" pitchFamily="66" charset="0"/>
              </a:rPr>
              <a:t>2023</a:t>
            </a:r>
          </a:p>
        </p:txBody>
      </p:sp>
    </p:spTree>
    <p:extLst>
      <p:ext uri="{BB962C8B-B14F-4D97-AF65-F5344CB8AC3E}">
        <p14:creationId xmlns:p14="http://schemas.microsoft.com/office/powerpoint/2010/main" val="56314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4282-B2D6-40F8-8C3E-7EDB13E38881}"/>
              </a:ext>
            </a:extLst>
          </p:cNvPr>
          <p:cNvSpPr>
            <a:spLocks noGrp="1"/>
          </p:cNvSpPr>
          <p:nvPr>
            <p:ph type="title"/>
          </p:nvPr>
        </p:nvSpPr>
        <p:spPr/>
        <p:txBody>
          <a:bodyPr/>
          <a:lstStyle/>
          <a:p>
            <a:r>
              <a:rPr lang="en-US" dirty="0"/>
              <a:t>Where to find public domain items?</a:t>
            </a:r>
          </a:p>
        </p:txBody>
      </p:sp>
      <p:sp>
        <p:nvSpPr>
          <p:cNvPr id="3" name="Content Placeholder 2">
            <a:extLst>
              <a:ext uri="{FF2B5EF4-FFF2-40B4-BE49-F238E27FC236}">
                <a16:creationId xmlns:a16="http://schemas.microsoft.com/office/drawing/2014/main" id="{644A4EE1-C9C8-4C19-9737-80EB3FC886DB}"/>
              </a:ext>
            </a:extLst>
          </p:cNvPr>
          <p:cNvSpPr>
            <a:spLocks noGrp="1"/>
          </p:cNvSpPr>
          <p:nvPr>
            <p:ph idx="1"/>
          </p:nvPr>
        </p:nvSpPr>
        <p:spPr/>
        <p:txBody>
          <a:bodyPr/>
          <a:lstStyle/>
          <a:p>
            <a:r>
              <a:rPr lang="en-US" dirty="0"/>
              <a:t>So many places!</a:t>
            </a:r>
          </a:p>
          <a:p>
            <a:r>
              <a:rPr lang="en-US" dirty="0"/>
              <a:t>There’s a really helpful guide at:</a:t>
            </a:r>
          </a:p>
          <a:p>
            <a:endParaRPr lang="en-US" dirty="0"/>
          </a:p>
          <a:p>
            <a:r>
              <a:rPr lang="en-US" dirty="0"/>
              <a:t>Publicdomainreview.org/guide-to-finding-interesting-public-domain-works-online/</a:t>
            </a:r>
          </a:p>
          <a:p>
            <a:endParaRPr lang="en-US" dirty="0"/>
          </a:p>
          <a:p>
            <a:pPr marL="0" indent="0">
              <a:buNone/>
            </a:pPr>
            <a:r>
              <a:rPr lang="en-US" dirty="0"/>
              <a:t> I really like unsplash.com for photos, personally </a:t>
            </a:r>
          </a:p>
          <a:p>
            <a:pPr marL="0" indent="0">
              <a:buNone/>
            </a:pPr>
            <a:endParaRPr lang="en-US" dirty="0"/>
          </a:p>
          <a:p>
            <a:pPr marL="0" indent="0">
              <a:buNone/>
            </a:pPr>
            <a:r>
              <a:rPr lang="en-US" dirty="0"/>
              <a:t> Also check out this </a:t>
            </a:r>
            <a:r>
              <a:rPr lang="en-US" dirty="0" err="1"/>
              <a:t>LibGuide</a:t>
            </a:r>
            <a:r>
              <a:rPr lang="en-US" dirty="0"/>
              <a:t>! </a:t>
            </a:r>
            <a:r>
              <a:rPr lang="en-US"/>
              <a:t>https://guides.library.illinois.edu/oer</a:t>
            </a:r>
            <a:endParaRPr lang="en-US" dirty="0"/>
          </a:p>
        </p:txBody>
      </p:sp>
    </p:spTree>
    <p:extLst>
      <p:ext uri="{BB962C8B-B14F-4D97-AF65-F5344CB8AC3E}">
        <p14:creationId xmlns:p14="http://schemas.microsoft.com/office/powerpoint/2010/main" val="162265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596B-16E3-4CCA-B161-202F9954DAE6}"/>
              </a:ext>
            </a:extLst>
          </p:cNvPr>
          <p:cNvSpPr>
            <a:spLocks noGrp="1"/>
          </p:cNvSpPr>
          <p:nvPr>
            <p:ph type="title"/>
          </p:nvPr>
        </p:nvSpPr>
        <p:spPr/>
        <p:txBody>
          <a:bodyPr/>
          <a:lstStyle/>
          <a:p>
            <a:r>
              <a:rPr lang="en-US" dirty="0"/>
              <a:t>Government documents =  public domain</a:t>
            </a:r>
          </a:p>
        </p:txBody>
      </p:sp>
      <p:sp>
        <p:nvSpPr>
          <p:cNvPr id="3" name="Content Placeholder 2">
            <a:extLst>
              <a:ext uri="{FF2B5EF4-FFF2-40B4-BE49-F238E27FC236}">
                <a16:creationId xmlns:a16="http://schemas.microsoft.com/office/drawing/2014/main" id="{F79CF2D4-1503-4F96-A503-5B4FCF525A82}"/>
              </a:ext>
            </a:extLst>
          </p:cNvPr>
          <p:cNvSpPr>
            <a:spLocks noGrp="1"/>
          </p:cNvSpPr>
          <p:nvPr>
            <p:ph idx="1"/>
          </p:nvPr>
        </p:nvSpPr>
        <p:spPr/>
        <p:txBody>
          <a:bodyPr/>
          <a:lstStyle/>
          <a:p>
            <a:r>
              <a:rPr lang="en-US" dirty="0"/>
              <a:t>If it ends in .gov, likely it is in the public domain </a:t>
            </a:r>
          </a:p>
          <a:p>
            <a:endParaRPr lang="en-US" dirty="0"/>
          </a:p>
          <a:p>
            <a:r>
              <a:rPr lang="en-US" dirty="0"/>
              <a:t>BUT, check for images/charts… sometimes those were borrowed too and are still in copyright!!!</a:t>
            </a:r>
          </a:p>
        </p:txBody>
      </p:sp>
    </p:spTree>
    <p:extLst>
      <p:ext uri="{BB962C8B-B14F-4D97-AF65-F5344CB8AC3E}">
        <p14:creationId xmlns:p14="http://schemas.microsoft.com/office/powerpoint/2010/main" val="1892009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138</TotalTime>
  <Words>734</Words>
  <Application>Microsoft Office PowerPoint</Application>
  <PresentationFormat>Widescreen</PresentationFormat>
  <Paragraphs>80</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Bradley Hand ITC</vt:lpstr>
      <vt:lpstr>Calibri Light</vt:lpstr>
      <vt:lpstr>Inter</vt:lpstr>
      <vt:lpstr>Palatino Linotype</vt:lpstr>
      <vt:lpstr>Tw Cen MT</vt:lpstr>
      <vt:lpstr>Tw Cen MT Condensed</vt:lpstr>
      <vt:lpstr>Wingdings 3</vt:lpstr>
      <vt:lpstr>Integral</vt:lpstr>
      <vt:lpstr>Copyright and OER basics</vt:lpstr>
      <vt:lpstr>It is really easy to get a ©</vt:lpstr>
      <vt:lpstr>PowerPoint Presentation</vt:lpstr>
      <vt:lpstr>Copyright lasts a long, long time</vt:lpstr>
      <vt:lpstr>For OER, three things to know</vt:lpstr>
      <vt:lpstr>PowerPoint Presentation</vt:lpstr>
      <vt:lpstr>PowerPoint Presentation</vt:lpstr>
      <vt:lpstr>Where to find public domain items?</vt:lpstr>
      <vt:lpstr>Government documents =  public domain</vt:lpstr>
      <vt:lpstr>What about the creative commons?</vt:lpstr>
      <vt:lpstr>Let’s practice…</vt:lpstr>
      <vt:lpstr>My powerpoint</vt:lpstr>
      <vt:lpstr>What about other licenses?</vt:lpstr>
      <vt:lpstr>Let’s do that beagle search again…</vt:lpstr>
      <vt:lpstr>Can I do this?</vt:lpstr>
      <vt:lpstr>What about this?</vt:lpstr>
      <vt:lpstr>What does “SA” mean?</vt:lpstr>
      <vt:lpstr>Share alike example</vt:lpstr>
      <vt:lpstr>What can people do with YOUR OER???</vt:lpstr>
      <vt:lpstr>Great, but…</vt:lpstr>
      <vt:lpstr>Questions?</vt:lpstr>
      <vt:lpstr>PowerPoint Presentation</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 for teaching online</dc:title>
  <dc:creator>Benson, Sara Rachel</dc:creator>
  <cp:lastModifiedBy>Benson, Sara Rachel</cp:lastModifiedBy>
  <cp:revision>11</cp:revision>
  <dcterms:created xsi:type="dcterms:W3CDTF">2020-07-06T18:02:04Z</dcterms:created>
  <dcterms:modified xsi:type="dcterms:W3CDTF">2024-08-12T15:33:18Z</dcterms:modified>
</cp:coreProperties>
</file>